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9" r:id="rId2"/>
    <p:sldMasterId id="2147483682" r:id="rId3"/>
  </p:sldMasterIdLst>
  <p:notesMasterIdLst>
    <p:notesMasterId r:id="rId12"/>
  </p:notesMasterIdLst>
  <p:handoutMasterIdLst>
    <p:handoutMasterId r:id="rId13"/>
  </p:handoutMasterIdLst>
  <p:sldIdLst>
    <p:sldId id="351" r:id="rId4"/>
    <p:sldId id="352" r:id="rId5"/>
    <p:sldId id="353" r:id="rId6"/>
    <p:sldId id="347" r:id="rId7"/>
    <p:sldId id="348" r:id="rId8"/>
    <p:sldId id="345" r:id="rId9"/>
    <p:sldId id="325" r:id="rId10"/>
    <p:sldId id="35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7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6311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91DFA-69D9-4631-912F-5C8A3579A1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21280-816B-4FAC-BFB2-1D745987A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4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FBEF52-39BB-4CDB-A613-4E0F49DAFDE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653A9D-BBDF-4F36-AE43-FD029947B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3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0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/>
              <a:t>Proposed Sleeper Berth Provision.  </a:t>
            </a:r>
            <a:r>
              <a:rPr lang="en-US" sz="2000" dirty="0" smtClean="0"/>
              <a:t>Drivers using the sleeper berth provision must take at least 8 hours in the sleeper berth, this time can be split into any combination of 2 periods, plus a separate 2 consecutive hours either in the sleeper berth, off duty, or any combination of the two.  Sleeper Berth time will not be calculated in the 14 hour period. 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2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FMCSA want to stratify the sample based on carrier size (small, medium, and large) or up to 600 drivers.  Additionally, FMCSA wants to include a sample of up to 200 owner operators and 200 team drivers. The Agency is often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criticized for not including small carries and owner operators in their research studies.  The Agency will solicit volunteers via Owner-Operator Independent Drivers Association (OOIDA) and the National Association of Small Trucking Companies (NASTC).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</a:p>
          <a:p>
            <a:endParaRPr lang="en-US" dirty="0" smtClean="0"/>
          </a:p>
          <a:p>
            <a:r>
              <a:rPr lang="en-US" dirty="0" smtClean="0"/>
              <a:t>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9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526"/>
            <a:ext cx="1905000" cy="7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Arial Black" pitchFamily="34" charset="0"/>
              </a:rPr>
              <a:t>Office of Research</a:t>
            </a:r>
            <a:r>
              <a:rPr lang="en-US" sz="1400" b="0" baseline="0" dirty="0" smtClean="0">
                <a:solidFill>
                  <a:schemeClr val="bg1"/>
                </a:solidFill>
                <a:latin typeface="Arial Black" pitchFamily="34" charset="0"/>
              </a:rPr>
              <a:t> and Information Technology</a:t>
            </a:r>
            <a:endParaRPr lang="en-US" sz="1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/>
        </p:nvPicPr>
        <p:blipFill>
          <a:blip r:embed="rId4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/>
        </p:nvPicPr>
        <p:blipFill>
          <a:blip r:embed="rId6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526"/>
            <a:ext cx="1905000" cy="7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Arial Black" pitchFamily="34" charset="0"/>
              </a:rPr>
              <a:t>Office of Research</a:t>
            </a:r>
            <a:r>
              <a:rPr lang="en-US" sz="1400" b="0" baseline="0" dirty="0" smtClean="0">
                <a:solidFill>
                  <a:schemeClr val="bg1"/>
                </a:solidFill>
                <a:latin typeface="Arial Black" pitchFamily="34" charset="0"/>
              </a:rPr>
              <a:t> and Information Technology</a:t>
            </a:r>
            <a:endParaRPr lang="en-US" sz="1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/>
        </p:nvPicPr>
        <p:blipFill>
          <a:blip r:embed="rId4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/>
        </p:nvPicPr>
        <p:blipFill>
          <a:blip r:embed="rId6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tl.bts.gov/lib/51000/51200/51254/12-003-Split-Sleep_Investigation-of-the-Effects-of-Split-Sleep-Schedules-on-Commercial-Vehicle-Driver-Safety-and-Health-508.pdf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714" y="1600200"/>
            <a:ext cx="8839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rgbClr val="0070C0"/>
                </a:solidFill>
              </a:rPr>
              <a:t>Flexible </a:t>
            </a:r>
            <a:r>
              <a:rPr lang="en-US" sz="4400" b="1" dirty="0">
                <a:solidFill>
                  <a:srgbClr val="0070C0"/>
                </a:solidFill>
              </a:rPr>
              <a:t>Sleeper Berth Pilot Program</a:t>
            </a:r>
            <a:endParaRPr lang="en-US" sz="4400" dirty="0">
              <a:solidFill>
                <a:srgbClr val="0070C0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October 27, 2014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/>
              <a:t>Martin </a:t>
            </a:r>
            <a:r>
              <a:rPr lang="en-US" sz="2800" dirty="0"/>
              <a:t>R. Walker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Chief Research Division </a:t>
            </a:r>
            <a:r>
              <a:rPr lang="en-US" sz="2800" dirty="0" smtClean="0">
                <a:ea typeface="ＭＳ Ｐゴシック" pitchFamily="34" charset="-128"/>
              </a:rPr>
              <a:t>        </a:t>
            </a:r>
            <a:endParaRPr lang="en-US" sz="2800" dirty="0">
              <a:ea typeface="ＭＳ Ｐゴシック" pitchFamily="34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93070"/>
            <a:ext cx="8610600" cy="71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6075" lvl="0" indent="-346075" algn="ctr" eaLnBrk="0" fontAlgn="base" hangingPunct="0">
              <a:lnSpc>
                <a:spcPts val="4000"/>
              </a:lnSpc>
              <a:tabLst>
                <a:tab pos="457200" algn="l"/>
                <a:tab pos="914400" algn="l"/>
              </a:tabLst>
            </a:pP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Effects </a:t>
            </a:r>
            <a:r>
              <a:rPr lang="en-US" sz="4400" b="1" dirty="0">
                <a:solidFill>
                  <a:srgbClr val="0070C0"/>
                </a:solidFill>
              </a:rPr>
              <a:t>of Split Sleep </a:t>
            </a:r>
            <a:r>
              <a:rPr lang="en-US" sz="4400" b="1" dirty="0" smtClean="0">
                <a:solidFill>
                  <a:srgbClr val="0070C0"/>
                </a:solidFill>
              </a:rPr>
              <a:t>on CMV   Driver </a:t>
            </a:r>
            <a:r>
              <a:rPr lang="en-US" sz="4400" b="1" dirty="0">
                <a:solidFill>
                  <a:srgbClr val="0070C0"/>
                </a:solidFill>
              </a:rPr>
              <a:t>Safety and Health</a:t>
            </a:r>
            <a:endParaRPr lang="en-US" sz="4400" b="1" dirty="0" smtClean="0">
              <a:solidFill>
                <a:srgbClr val="0070C0"/>
              </a:solidFill>
              <a:latin typeface="+mj-lt"/>
              <a:ea typeface="Times New Roman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An </a:t>
            </a:r>
            <a:r>
              <a:rPr lang="en-US" sz="2200" dirty="0">
                <a:cs typeface="Times New Roman" panose="02020603050405020304" pitchFamily="18" charset="0"/>
              </a:rPr>
              <a:t>in-residence laboratory was conducted on 53 healthy participants from January 10, 2010 to May 5, 2011.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Study evaluated split </a:t>
            </a:r>
            <a:r>
              <a:rPr lang="en-US" sz="2200" dirty="0">
                <a:cs typeface="Times New Roman" panose="02020603050405020304" pitchFamily="18" charset="0"/>
              </a:rPr>
              <a:t>sleep versus consolidated sleep </a:t>
            </a:r>
            <a:r>
              <a:rPr lang="en-US" sz="2200" dirty="0" smtClean="0">
                <a:cs typeface="Times New Roman" panose="02020603050405020304" pitchFamily="18" charset="0"/>
              </a:rPr>
              <a:t>based on </a:t>
            </a:r>
            <a:r>
              <a:rPr lang="en-US" sz="2200" dirty="0">
                <a:cs typeface="Times New Roman" panose="02020603050405020304" pitchFamily="18" charset="0"/>
              </a:rPr>
              <a:t>total sleep time, performance, subjective </a:t>
            </a:r>
            <a:r>
              <a:rPr lang="en-US" sz="2200" dirty="0" smtClean="0">
                <a:cs typeface="Times New Roman" panose="02020603050405020304" pitchFamily="18" charset="0"/>
              </a:rPr>
              <a:t>drowsiness, </a:t>
            </a:r>
            <a:r>
              <a:rPr lang="en-US" sz="2200" dirty="0">
                <a:cs typeface="Times New Roman" panose="02020603050405020304" pitchFamily="18" charset="0"/>
              </a:rPr>
              <a:t>and biomedical measures that </a:t>
            </a:r>
            <a:r>
              <a:rPr lang="en-US" sz="2200" dirty="0" smtClean="0">
                <a:cs typeface="Times New Roman" panose="02020603050405020304" pitchFamily="18" charset="0"/>
              </a:rPr>
              <a:t>correlated </a:t>
            </a:r>
            <a:r>
              <a:rPr lang="en-US" sz="2200" dirty="0">
                <a:cs typeface="Times New Roman" panose="02020603050405020304" pitchFamily="18" charset="0"/>
              </a:rPr>
              <a:t>with </a:t>
            </a:r>
            <a:r>
              <a:rPr lang="en-US" sz="2200" dirty="0" smtClean="0">
                <a:cs typeface="Times New Roman" panose="02020603050405020304" pitchFamily="18" charset="0"/>
              </a:rPr>
              <a:t>health. </a:t>
            </a:r>
            <a:r>
              <a:rPr lang="en-US" sz="2200" dirty="0"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Three group design: 1. Consolidated </a:t>
            </a:r>
            <a:r>
              <a:rPr lang="en-US" sz="2200" dirty="0">
                <a:cs typeface="Times New Roman" panose="02020603050405020304" pitchFamily="18" charset="0"/>
              </a:rPr>
              <a:t>nighttime sleep, </a:t>
            </a:r>
            <a:r>
              <a:rPr lang="en-US" sz="2200" dirty="0" smtClean="0">
                <a:cs typeface="Times New Roman" panose="02020603050405020304" pitchFamily="18" charset="0"/>
              </a:rPr>
              <a:t>2. Split </a:t>
            </a:r>
            <a:r>
              <a:rPr lang="en-US" sz="2200" dirty="0">
                <a:cs typeface="Times New Roman" panose="02020603050405020304" pitchFamily="18" charset="0"/>
              </a:rPr>
              <a:t>sleep, and </a:t>
            </a:r>
            <a:r>
              <a:rPr lang="en-US" sz="2200" dirty="0" smtClean="0">
                <a:cs typeface="Times New Roman" panose="02020603050405020304" pitchFamily="18" charset="0"/>
              </a:rPr>
              <a:t>3.  Consolidated daytime sleep. </a:t>
            </a:r>
            <a:r>
              <a:rPr lang="en-US" sz="2200" dirty="0"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Findings:  </a:t>
            </a:r>
            <a:r>
              <a:rPr lang="en-US" sz="2200" dirty="0" smtClean="0"/>
              <a:t>The daytime </a:t>
            </a:r>
            <a:r>
              <a:rPr lang="en-US" sz="2200" dirty="0"/>
              <a:t>consolidated </a:t>
            </a:r>
            <a:r>
              <a:rPr lang="en-US" sz="2200" dirty="0" smtClean="0"/>
              <a:t>sleep group slept less, had increased </a:t>
            </a:r>
            <a:r>
              <a:rPr lang="en-US" sz="2200" dirty="0"/>
              <a:t>sleepiness</a:t>
            </a:r>
            <a:r>
              <a:rPr lang="en-US" sz="2200" dirty="0" smtClean="0"/>
              <a:t>, and </a:t>
            </a:r>
            <a:r>
              <a:rPr lang="en-US" sz="2200" dirty="0"/>
              <a:t>an increase in blood glucose and testosterone </a:t>
            </a:r>
            <a:r>
              <a:rPr lang="en-US" sz="2200" dirty="0" smtClean="0"/>
              <a:t>at the </a:t>
            </a:r>
            <a:r>
              <a:rPr lang="en-US" sz="2200" dirty="0"/>
              <a:t>end of the </a:t>
            </a:r>
            <a:r>
              <a:rPr lang="en-US" sz="2200" dirty="0" smtClean="0"/>
              <a:t>work week.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Conclusion</a:t>
            </a:r>
            <a:r>
              <a:rPr lang="en-US" sz="2200" dirty="0" smtClean="0"/>
              <a:t>:  Results suggested </a:t>
            </a:r>
            <a:r>
              <a:rPr lang="en-US" sz="2200" dirty="0"/>
              <a:t>that </a:t>
            </a:r>
            <a:r>
              <a:rPr lang="en-US" sz="2200" dirty="0" smtClean="0"/>
              <a:t>when consolidated </a:t>
            </a:r>
            <a:r>
              <a:rPr lang="en-US" sz="2200" dirty="0"/>
              <a:t>nighttime sleep </a:t>
            </a:r>
            <a:r>
              <a:rPr lang="en-US" sz="2200" dirty="0" smtClean="0"/>
              <a:t>was </a:t>
            </a:r>
            <a:r>
              <a:rPr lang="en-US" sz="2200" dirty="0"/>
              <a:t>not possible, </a:t>
            </a:r>
            <a:r>
              <a:rPr lang="en-US" sz="2200" dirty="0" smtClean="0"/>
              <a:t>split sleep </a:t>
            </a:r>
            <a:r>
              <a:rPr lang="en-US" sz="2200" dirty="0"/>
              <a:t>is preferable to consolidated daytime sleep.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623888" lvl="1" eaLnBrk="0" fontAlgn="base" hangingPunct="0">
              <a:spcBef>
                <a:spcPts val="600"/>
              </a:spcBef>
              <a:buSzPct val="100000"/>
              <a:tabLst>
                <a:tab pos="741363" algn="l"/>
                <a:tab pos="914400" algn="l"/>
              </a:tabLst>
            </a:pPr>
            <a:r>
              <a:rPr lang="en-US" sz="1400" dirty="0"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cs typeface="Times New Roman" panose="02020603050405020304" pitchFamily="18" charset="0"/>
                <a:hlinkClick r:id="rId2"/>
              </a:rPr>
              <a:t>ntl.bts.gov/lib/51000/51200/51254/12-003-Split-Sleep_Investigation-of-the-Effects-of-Split-Sleep-Schedules-on-Commercial-Vehicle-Driver-Safety-and-Health-508.pdf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pPr marL="623888" lvl="1" eaLnBrk="0" fontAlgn="base" hangingPunct="0">
              <a:spcBef>
                <a:spcPts val="600"/>
              </a:spcBef>
              <a:buSzPct val="100000"/>
              <a:tabLst>
                <a:tab pos="741363" algn="l"/>
                <a:tab pos="914400" algn="l"/>
              </a:tabLst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20663" eaLnBrk="0" fontAlgn="base" hangingPunct="0">
              <a:spcBef>
                <a:spcPts val="600"/>
              </a:spcBef>
              <a:buSzPct val="100000"/>
              <a:tabLst>
                <a:tab pos="741363" algn="l"/>
                <a:tab pos="9144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6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304800"/>
            <a:ext cx="8382000" cy="19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6075" lvl="0" indent="-346075" algn="ctr" eaLnBrk="0" fontAlgn="base" hangingPunct="0">
              <a:lnSpc>
                <a:spcPts val="4000"/>
              </a:lnSpc>
              <a:tabLst>
                <a:tab pos="457200" algn="l"/>
                <a:tab pos="914400" algn="l"/>
              </a:tabLst>
            </a:pP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Effects </a:t>
            </a:r>
            <a:r>
              <a:rPr lang="en-US" sz="4400" b="1" dirty="0">
                <a:solidFill>
                  <a:srgbClr val="0070C0"/>
                </a:solidFill>
              </a:rPr>
              <a:t>of Split Sleep </a:t>
            </a:r>
            <a:r>
              <a:rPr lang="en-US" sz="4400" b="1" dirty="0" smtClean="0">
                <a:solidFill>
                  <a:srgbClr val="0070C0"/>
                </a:solidFill>
              </a:rPr>
              <a:t>on CMV </a:t>
            </a:r>
            <a:r>
              <a:rPr lang="en-US" sz="4400" b="1" dirty="0">
                <a:solidFill>
                  <a:srgbClr val="0070C0"/>
                </a:solidFill>
              </a:rPr>
              <a:t>Driver Safety and Health</a:t>
            </a:r>
            <a:endParaRPr lang="en-US" sz="4400" b="1" dirty="0" smtClean="0">
              <a:solidFill>
                <a:srgbClr val="0070C0"/>
              </a:solidFill>
              <a:latin typeface="+mj-lt"/>
              <a:ea typeface="Times New Roman" pitchFamily="18" charset="0"/>
            </a:endParaRPr>
          </a:p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625475" lvl="1" indent="-220663" eaLnBrk="0" fontAlgn="base" hangingPunct="0">
              <a:spcBef>
                <a:spcPts val="600"/>
              </a:spcBef>
              <a:buSzPct val="100000"/>
              <a:tabLst>
                <a:tab pos="741363" algn="l"/>
                <a:tab pos="9144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858000" cy="483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Flexible </a:t>
            </a:r>
            <a:r>
              <a:rPr lang="en-US" b="1" dirty="0"/>
              <a:t>Sleeper Berth </a:t>
            </a:r>
            <a:r>
              <a:rPr lang="en-US" b="1" dirty="0" smtClean="0"/>
              <a:t>Provision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838200"/>
            <a:ext cx="8686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Establish a </a:t>
            </a:r>
            <a:r>
              <a:rPr lang="en-US" sz="2400" dirty="0"/>
              <a:t>pilot program as specified in 49 CFR Section 381.400.  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pilot program </a:t>
            </a:r>
            <a:r>
              <a:rPr lang="en-US" sz="2400" dirty="0" smtClean="0"/>
              <a:t>allows </a:t>
            </a:r>
            <a:r>
              <a:rPr lang="en-US" sz="2400" dirty="0"/>
              <a:t>collection of specific data for evaluating alternatives to the regulations or innovative approaches to safety while ensuring </a:t>
            </a:r>
            <a:r>
              <a:rPr lang="en-US" sz="2400" dirty="0" smtClean="0"/>
              <a:t>safety </a:t>
            </a:r>
            <a:r>
              <a:rPr lang="en-US" sz="2400" dirty="0"/>
              <a:t>goals of the </a:t>
            </a:r>
            <a:r>
              <a:rPr lang="en-US" sz="2400" dirty="0" smtClean="0"/>
              <a:t>regulations </a:t>
            </a:r>
            <a:r>
              <a:rPr lang="en-US" sz="2400" dirty="0"/>
              <a:t>are satisfied.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Study in which temporary </a:t>
            </a:r>
            <a:r>
              <a:rPr lang="en-US" sz="2400" dirty="0"/>
              <a:t>regulatory relief from </a:t>
            </a:r>
            <a:r>
              <a:rPr lang="en-US" sz="2400" dirty="0" smtClean="0"/>
              <a:t>the sleeper berth provision to allow some driver flexibility to split sleep when tired.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number of participants </a:t>
            </a:r>
            <a:r>
              <a:rPr lang="en-US" sz="2400" dirty="0" smtClean="0"/>
              <a:t>must </a:t>
            </a:r>
            <a:r>
              <a:rPr lang="en-US" sz="2400" dirty="0"/>
              <a:t>be large enough to ensure statistically valid findings.  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Pilot program </a:t>
            </a:r>
            <a:r>
              <a:rPr lang="en-US" sz="2400" dirty="0"/>
              <a:t>must include an oversight plan to ensure that participants comply with the terms and conditions of </a:t>
            </a:r>
            <a:r>
              <a:rPr lang="en-US" sz="2400" dirty="0" smtClean="0"/>
              <a:t>participation (Study Protocol) , </a:t>
            </a:r>
            <a:r>
              <a:rPr lang="en-US" sz="2400" dirty="0"/>
              <a:t>and procedures to protect the health and safety of study participants and the general public. 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53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888117"/>
            <a:ext cx="891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Purpose:  </a:t>
            </a:r>
            <a:r>
              <a:rPr lang="en-US" sz="2400" dirty="0" smtClean="0"/>
              <a:t>Evaluate </a:t>
            </a:r>
            <a:r>
              <a:rPr lang="en-US" sz="2400" dirty="0"/>
              <a:t>the impact on driver fatigue of allowing drivers to split their sleep into multiple periods during the day and </a:t>
            </a:r>
            <a:r>
              <a:rPr lang="en-US" sz="2400" dirty="0" smtClean="0"/>
              <a:t>night.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Design:  </a:t>
            </a:r>
            <a:r>
              <a:rPr lang="en-US" sz="2400" dirty="0" smtClean="0"/>
              <a:t>Within Subject and Between Subject Research Design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Method</a:t>
            </a:r>
            <a:r>
              <a:rPr lang="en-US" sz="2400" dirty="0" smtClean="0"/>
              <a:t>:  Automated data collection to reduce researcher/driver interface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Period of Data Collection:  </a:t>
            </a:r>
            <a:r>
              <a:rPr lang="en-US" sz="2400" dirty="0" smtClean="0"/>
              <a:t>90 days  </a:t>
            </a:r>
          </a:p>
          <a:p>
            <a:pPr marL="231775" indent="-231775">
              <a:spcBef>
                <a:spcPts val="600"/>
              </a:spcBef>
            </a:pPr>
            <a:r>
              <a:rPr lang="en-US" sz="2400" b="1" dirty="0" smtClean="0"/>
              <a:t>Study Sample:  </a:t>
            </a:r>
            <a:r>
              <a:rPr lang="en-US" sz="2400" dirty="0" smtClean="0"/>
              <a:t>Stratified                                                                                                                     sample based on carrier size                                                                                                      and other important groups  </a:t>
            </a:r>
          </a:p>
          <a:p>
            <a:pPr marL="231775" indent="-231775">
              <a:spcBef>
                <a:spcPts val="600"/>
              </a:spcBef>
            </a:pPr>
            <a:endParaRPr lang="en-US" sz="2200" dirty="0"/>
          </a:p>
          <a:p>
            <a:pPr marL="231775" indent="-231775">
              <a:spcBef>
                <a:spcPts val="600"/>
              </a:spcBef>
            </a:pPr>
            <a:endParaRPr lang="en-US" sz="2400" dirty="0" smtClean="0"/>
          </a:p>
          <a:p>
            <a:pPr marL="231775" indent="-231775">
              <a:spcBef>
                <a:spcPts val="600"/>
              </a:spcBef>
            </a:pPr>
            <a:endParaRPr lang="en-US" sz="2400" dirty="0" smtClean="0"/>
          </a:p>
          <a:p>
            <a:pPr marL="231775" indent="-231775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3444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Pilot Program Design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906640" y="6019800"/>
            <a:ext cx="7330720" cy="762000"/>
          </a:xfrm>
          <a:prstGeom prst="wave">
            <a:avLst>
              <a:gd name="adj1" fmla="val 5833"/>
              <a:gd name="adj2" fmla="val -1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i="1" dirty="0" smtClean="0"/>
          </a:p>
          <a:p>
            <a:pPr algn="ctr">
              <a:spcBef>
                <a:spcPts val="600"/>
              </a:spcBef>
            </a:pPr>
            <a:r>
              <a:rPr lang="en-US" sz="2800" b="1" i="1" dirty="0" smtClean="0"/>
              <a:t>Goal </a:t>
            </a:r>
            <a:r>
              <a:rPr lang="en-US" sz="2800" b="1" i="1" dirty="0"/>
              <a:t>is to Collect </a:t>
            </a:r>
            <a:r>
              <a:rPr lang="en-US" sz="2800" b="1" i="1" dirty="0" smtClean="0"/>
              <a:t>Data </a:t>
            </a:r>
            <a:r>
              <a:rPr lang="en-US" sz="2800" b="1" i="1" dirty="0"/>
              <a:t>on </a:t>
            </a:r>
            <a:r>
              <a:rPr lang="en-US" sz="2800" b="1" i="1" dirty="0" smtClean="0"/>
              <a:t>200 </a:t>
            </a:r>
            <a:r>
              <a:rPr lang="en-US" sz="2800" b="1" i="1" dirty="0"/>
              <a:t>Drivers </a:t>
            </a:r>
          </a:p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12047"/>
              </p:ext>
            </p:extLst>
          </p:nvPr>
        </p:nvGraphicFramePr>
        <p:xfrm>
          <a:off x="5181600" y="2743200"/>
          <a:ext cx="3505201" cy="324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914401"/>
              </a:tblGrid>
              <a:tr h="756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Size </a:t>
                      </a:r>
                      <a:r>
                        <a:rPr lang="en-US" sz="1800" kern="1200" dirty="0">
                          <a:effectLst/>
                        </a:rPr>
                        <a:t>of Carrier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Sample Size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 marL="5461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Small (2-50 trucks)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55854">
                <a:tc>
                  <a:txBody>
                    <a:bodyPr/>
                    <a:lstStyle/>
                    <a:p>
                      <a:pPr marL="5461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Medium (51-500 trucks)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 marL="1187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Large (501+ trucks)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>
                          <a:effectLst/>
                        </a:rPr>
                        <a:t>50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 marL="1187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Owner Operators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 marL="1187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Team Drivers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4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49244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Study Process </a:t>
            </a:r>
            <a:endParaRPr lang="en-US" sz="4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48330"/>
              </p:ext>
            </p:extLst>
          </p:nvPr>
        </p:nvGraphicFramePr>
        <p:xfrm>
          <a:off x="457200" y="1524000"/>
          <a:ext cx="8153400" cy="495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668"/>
                <a:gridCol w="3003932"/>
                <a:gridCol w="2971800"/>
              </a:tblGrid>
              <a:tr h="390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Driver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Study Agent</a:t>
                      </a:r>
                      <a:endParaRPr lang="en-US" dirty="0"/>
                    </a:p>
                  </a:txBody>
                  <a:tcPr/>
                </a:tc>
              </a:tr>
              <a:tr h="39015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Application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Apply to program via 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 driver candidates </a:t>
                      </a:r>
                      <a:endParaRPr lang="en-US" dirty="0"/>
                    </a:p>
                  </a:txBody>
                  <a:tcPr/>
                </a:tc>
              </a:tr>
              <a:tr h="68277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Fatigue Training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 f</a:t>
                      </a:r>
                      <a:r>
                        <a:rPr lang="en-US" baseline="0" dirty="0" smtClean="0"/>
                        <a:t>atigue </a:t>
                      </a:r>
                      <a:r>
                        <a:rPr lang="en-US" baseline="0" dirty="0" err="1" smtClean="0"/>
                        <a:t>mgmt</a:t>
                      </a:r>
                      <a:r>
                        <a:rPr lang="en-US" baseline="0" dirty="0" smtClean="0"/>
                        <a:t> training &amp; provide certificate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Verify completion of NAFMP driver training certificate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7539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Study Protocol Instruction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video</a:t>
                      </a:r>
                      <a:r>
                        <a:rPr lang="en-US" baseline="0" dirty="0" smtClean="0"/>
                        <a:t> instruction on study protocol data collection elements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Verify driver completion and mail data collection equipment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8277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Equipment Setup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</a:t>
                      </a:r>
                      <a:r>
                        <a:rPr lang="en-US" baseline="0" dirty="0" smtClean="0"/>
                        <a:t> via mail study data collection equipment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</a:t>
                      </a:r>
                      <a:r>
                        <a:rPr lang="en-US" baseline="0" dirty="0" smtClean="0"/>
                        <a:t> final conference call with drivers </a:t>
                      </a:r>
                      <a:endParaRPr lang="en-US" dirty="0"/>
                    </a:p>
                  </a:txBody>
                  <a:tcPr/>
                </a:tc>
              </a:tr>
              <a:tr h="61253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Attend final conference call with study 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data collect equipment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0156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Data Collection/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Monitoring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Completion of PVT and KSS assessment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Monitor Data Compliance </a:t>
                      </a:r>
                    </a:p>
                    <a:p>
                      <a:r>
                        <a:rPr lang="en-US" dirty="0" smtClean="0"/>
                        <a:t>(daily monitoring data being collected, notifications of non compliance)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" y="909935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Automated data collection to reduce researcher/driver interface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92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6038"/>
            <a:ext cx="8229600" cy="8080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Data Collected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13167"/>
            <a:ext cx="845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smtClean="0"/>
              <a:t>Driving Behavior</a:t>
            </a:r>
            <a:r>
              <a:rPr lang="en-US" sz="2000" dirty="0"/>
              <a:t>: </a:t>
            </a:r>
            <a:r>
              <a:rPr lang="en-US" sz="2000" dirty="0" smtClean="0"/>
              <a:t> Use </a:t>
            </a:r>
            <a:r>
              <a:rPr lang="en-US" sz="2000" dirty="0"/>
              <a:t>fleet management system </a:t>
            </a:r>
            <a:r>
              <a:rPr lang="en-US" sz="2000" dirty="0" smtClean="0"/>
              <a:t>or an Onboard Monitoring System (OBMS) to </a:t>
            </a:r>
            <a:r>
              <a:rPr lang="en-US" sz="2000" dirty="0"/>
              <a:t>monitor </a:t>
            </a:r>
            <a:r>
              <a:rPr lang="en-US" sz="2000" dirty="0" smtClean="0"/>
              <a:t>driving behavior </a:t>
            </a:r>
            <a:r>
              <a:rPr lang="en-US" sz="2000" dirty="0"/>
              <a:t>that might be indicative of fatigue </a:t>
            </a:r>
            <a:r>
              <a:rPr lang="en-US" sz="2000" dirty="0" smtClean="0"/>
              <a:t>– Safety critical events, shifting </a:t>
            </a:r>
            <a:r>
              <a:rPr lang="en-US" sz="2000" dirty="0"/>
              <a:t>patterns, speed variability, curve events, and lane </a:t>
            </a:r>
            <a:r>
              <a:rPr lang="en-US" sz="2000" dirty="0" smtClean="0"/>
              <a:t>departures and vehicle movement. </a:t>
            </a:r>
            <a:endParaRPr lang="en-US" sz="2000" dirty="0"/>
          </a:p>
          <a:p>
            <a:pPr lvl="0">
              <a:spcBef>
                <a:spcPts val="600"/>
              </a:spcBef>
            </a:pPr>
            <a:r>
              <a:rPr lang="en-US" sz="2000" b="1" dirty="0"/>
              <a:t>Psychomotor Vigilance Task (PVT)</a:t>
            </a:r>
            <a:r>
              <a:rPr lang="en-US" sz="2000" dirty="0"/>
              <a:t>: </a:t>
            </a:r>
            <a:r>
              <a:rPr lang="en-US" sz="2000" dirty="0" smtClean="0"/>
              <a:t> PVT </a:t>
            </a:r>
            <a:r>
              <a:rPr lang="en-US" sz="2000" dirty="0"/>
              <a:t>measures reaction </a:t>
            </a:r>
            <a:r>
              <a:rPr lang="en-US" sz="2000" dirty="0" smtClean="0"/>
              <a:t>times                     </a:t>
            </a:r>
            <a:r>
              <a:rPr lang="en-US" sz="2000" dirty="0"/>
              <a:t>to stimuli. </a:t>
            </a:r>
            <a:r>
              <a:rPr lang="en-US" sz="2000" dirty="0" smtClean="0"/>
              <a:t>Drivers will perform PVT </a:t>
            </a:r>
            <a:r>
              <a:rPr lang="en-US" sz="2000" dirty="0"/>
              <a:t>when completing their duty day </a:t>
            </a:r>
            <a:r>
              <a:rPr lang="en-US" sz="2000" dirty="0" smtClean="0"/>
              <a:t>                                   and </a:t>
            </a:r>
            <a:r>
              <a:rPr lang="en-US" sz="2000" dirty="0"/>
              <a:t>at the start of their next duty day. </a:t>
            </a:r>
          </a:p>
          <a:p>
            <a:pPr lvl="0">
              <a:spcBef>
                <a:spcPts val="600"/>
              </a:spcBef>
            </a:pPr>
            <a:r>
              <a:rPr lang="en-US" sz="2000" b="1" dirty="0" err="1"/>
              <a:t>Actigraph</a:t>
            </a:r>
            <a:r>
              <a:rPr lang="en-US" sz="2000" b="1" dirty="0"/>
              <a:t> </a:t>
            </a:r>
            <a:r>
              <a:rPr lang="en-US" sz="2000" b="1" dirty="0" smtClean="0"/>
              <a:t>Watch:</a:t>
            </a:r>
            <a:r>
              <a:rPr lang="en-US" sz="2000" dirty="0" smtClean="0"/>
              <a:t>  Collect </a:t>
            </a:r>
            <a:r>
              <a:rPr lang="en-US" sz="2000" dirty="0" err="1" smtClean="0"/>
              <a:t>actigraphy</a:t>
            </a:r>
            <a:r>
              <a:rPr lang="en-US" sz="2000" dirty="0" smtClean="0"/>
              <a:t> data </a:t>
            </a:r>
            <a:r>
              <a:rPr lang="en-US" sz="2000" dirty="0"/>
              <a:t>wirelessly </a:t>
            </a:r>
            <a:r>
              <a:rPr lang="en-US" sz="2000" dirty="0" smtClean="0"/>
              <a:t>on </a:t>
            </a:r>
            <a:r>
              <a:rPr lang="en-US" sz="2000" dirty="0"/>
              <a:t>sleep/wake </a:t>
            </a:r>
            <a:r>
              <a:rPr lang="en-US" sz="2000" dirty="0" smtClean="0"/>
              <a:t>                 patterns</a:t>
            </a:r>
            <a:r>
              <a:rPr lang="en-US" sz="2000" dirty="0"/>
              <a:t>, heart rate, respiration rate and physical activity. </a:t>
            </a:r>
            <a:endParaRPr lang="en-US" sz="2000" dirty="0" smtClean="0"/>
          </a:p>
          <a:p>
            <a:pPr lvl="0">
              <a:spcBef>
                <a:spcPts val="600"/>
              </a:spcBef>
            </a:pPr>
            <a:r>
              <a:rPr lang="en-US" sz="2000" b="1" dirty="0" smtClean="0"/>
              <a:t>Electronic Driver Logbooks</a:t>
            </a:r>
            <a:r>
              <a:rPr lang="en-US" sz="2000" b="1" dirty="0"/>
              <a:t>:</a:t>
            </a:r>
            <a:r>
              <a:rPr lang="en-US" sz="2000" dirty="0"/>
              <a:t>  Drivers’ logs could be collected with the primary purpose of tracking how they are splitting their off-duty time. </a:t>
            </a:r>
          </a:p>
          <a:p>
            <a:pPr lvl="0">
              <a:spcBef>
                <a:spcPts val="600"/>
              </a:spcBef>
            </a:pPr>
            <a:r>
              <a:rPr lang="en-US" sz="2000" b="1" dirty="0" err="1"/>
              <a:t>Karolinska</a:t>
            </a:r>
            <a:r>
              <a:rPr lang="en-US" sz="2000" b="1" dirty="0"/>
              <a:t> Sleepiness Scale (KSS):</a:t>
            </a:r>
            <a:r>
              <a:rPr lang="en-US" sz="2000" dirty="0"/>
              <a:t> The KSS is a 9-point subjective sleepiness scale that has been shown to provide a good estimate of sleepiness. </a:t>
            </a:r>
          </a:p>
          <a:p>
            <a:pPr lvl="0">
              <a:spcBef>
                <a:spcPts val="600"/>
              </a:spcBef>
            </a:pPr>
            <a:r>
              <a:rPr lang="en-US" sz="2000" b="1" dirty="0"/>
              <a:t>Roadside Violations: </a:t>
            </a:r>
            <a:r>
              <a:rPr lang="en-US" sz="2000" b="1" dirty="0" smtClean="0"/>
              <a:t> </a:t>
            </a:r>
            <a:r>
              <a:rPr lang="en-US" sz="2000" dirty="0" smtClean="0"/>
              <a:t>Collect </a:t>
            </a:r>
            <a:r>
              <a:rPr lang="en-US" sz="2000" dirty="0"/>
              <a:t>data of driver roadside violations</a:t>
            </a:r>
            <a:endParaRPr lang="en-US" sz="2000" b="1" dirty="0" smtClean="0"/>
          </a:p>
          <a:p>
            <a:pPr lvl="0">
              <a:spcBef>
                <a:spcPts val="600"/>
              </a:spcBef>
            </a:pPr>
            <a:r>
              <a:rPr lang="en-US" sz="2000" b="1" dirty="0" smtClean="0"/>
              <a:t>Crashes </a:t>
            </a:r>
            <a:r>
              <a:rPr lang="en-US" sz="2000" b="1" dirty="0"/>
              <a:t>and Incidents:</a:t>
            </a:r>
            <a:r>
              <a:rPr lang="en-US" sz="2000" dirty="0"/>
              <a:t> Data on crashes and other incidents would be </a:t>
            </a:r>
            <a:r>
              <a:rPr lang="en-US" sz="2000" dirty="0" smtClean="0"/>
              <a:t>    collected </a:t>
            </a:r>
            <a:r>
              <a:rPr lang="en-US" sz="2000" dirty="0"/>
              <a:t>and include time of day, severity, and type of crash. </a:t>
            </a:r>
            <a:endParaRPr lang="en-US" sz="2000" dirty="0" smtClean="0"/>
          </a:p>
          <a:p>
            <a:pPr lvl="0">
              <a:spcBef>
                <a:spcPts val="600"/>
              </a:spcBef>
            </a:pPr>
            <a:r>
              <a:rPr lang="en-US" sz="2000" b="1" dirty="0" smtClean="0"/>
              <a:t>Driver Survey</a:t>
            </a:r>
            <a:r>
              <a:rPr lang="en-US" sz="2000" dirty="0" smtClean="0"/>
              <a:t>:  Identify driver opinions regarding sleep flexibility  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6" name="Picture 2" descr="http://ts3.mm.bing.net/th?id=HN.608025012546703340&amp;w=200&amp;h=176&amp;c=7&amp;rs=1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-926" r="14206" b="-4629"/>
          <a:stretch/>
        </p:blipFill>
        <p:spPr bwMode="auto">
          <a:xfrm>
            <a:off x="7567749" y="1905000"/>
            <a:ext cx="1379203" cy="18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9" y="4795247"/>
            <a:ext cx="1105442" cy="156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Final Products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Previous laboratory research suggests that by allowing greater flexibility in sleep time and placement (increasing night-time sleep) for CMV drivers may result in improved safety outcomes by improving or sustaining driver alertness.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Study report that tests the premise that allowing greater flexibility in sleep time and placement will reduce driver fatigue.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Public use data set on work hours and driver fatigue.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16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30188</TotalTime>
  <Words>846</Words>
  <Application>Microsoft Office PowerPoint</Application>
  <PresentationFormat>On-screen Show (4:3)</PresentationFormat>
  <Paragraphs>92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Arial Black</vt:lpstr>
      <vt:lpstr>Calibri</vt:lpstr>
      <vt:lpstr>Times New Roman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Flexible Sleeper Berth Provision</vt:lpstr>
      <vt:lpstr>Pilot Program Design</vt:lpstr>
      <vt:lpstr>Study Process </vt:lpstr>
      <vt:lpstr>Data Collected </vt:lpstr>
      <vt:lpstr>Final Products</vt:lpstr>
    </vt:vector>
  </TitlesOfParts>
  <Company>USDOT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Walker</dc:creator>
  <cp:lastModifiedBy>Todd Dills</cp:lastModifiedBy>
  <cp:revision>268</cp:revision>
  <cp:lastPrinted>2012-12-05T19:11:26Z</cp:lastPrinted>
  <dcterms:created xsi:type="dcterms:W3CDTF">2011-10-18T18:57:28Z</dcterms:created>
  <dcterms:modified xsi:type="dcterms:W3CDTF">2014-10-27T16:21:27Z</dcterms:modified>
</cp:coreProperties>
</file>